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76" r:id="rId2"/>
    <p:sldId id="279" r:id="rId3"/>
    <p:sldId id="284" r:id="rId4"/>
    <p:sldId id="319" r:id="rId5"/>
    <p:sldId id="325" r:id="rId6"/>
    <p:sldId id="320" r:id="rId7"/>
    <p:sldId id="321" r:id="rId8"/>
    <p:sldId id="322" r:id="rId9"/>
    <p:sldId id="324" r:id="rId10"/>
    <p:sldId id="318" r:id="rId11"/>
    <p:sldId id="323" r:id="rId12"/>
    <p:sldId id="317" r:id="rId13"/>
    <p:sldId id="314" r:id="rId14"/>
    <p:sldId id="315"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15-09-2021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9/15/2021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9/15/2021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4.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blogs.sap.com/2014/06/27/unleash-the-power-of-sap-hana-from-your-abap-custom-code-accelerate-your-custom-reports-like-never-before-detect-and-prioritize-your-custom-code/"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5/Performance_DB_Check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5</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00117859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26602"/>
            <a:ext cx="7964159"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Performance Guideline  for ABAP CODE</a:t>
            </a:r>
          </a:p>
          <a:p>
            <a:pPr marL="742950" lvl="1" indent="-285750">
              <a:buFont typeface="Arial" panose="020B0604020202020204" pitchFamily="34" charset="0"/>
              <a:buChar char="•"/>
            </a:pPr>
            <a:r>
              <a:rPr lang="en-US" sz="2000" dirty="0">
                <a:solidFill>
                  <a:schemeClr val="bg1"/>
                </a:solidFill>
              </a:rPr>
              <a:t>Describing SQLM (SQL Monitor</a:t>
            </a:r>
            <a:r>
              <a:rPr lang="en-US" sz="2000" dirty="0" smtClean="0">
                <a:solidFill>
                  <a:schemeClr val="bg1"/>
                </a:solidFill>
              </a:rPr>
              <a:t>)</a:t>
            </a:r>
          </a:p>
          <a:p>
            <a:pPr marL="742950" lvl="1" indent="-285750">
              <a:buFont typeface="Arial" panose="020B0604020202020204" pitchFamily="34" charset="0"/>
              <a:buChar char="•"/>
            </a:pPr>
            <a:r>
              <a:rPr lang="en-US" sz="2000" dirty="0" smtClean="0">
                <a:solidFill>
                  <a:schemeClr val="bg1"/>
                </a:solidFill>
              </a:rPr>
              <a:t>SQLM Architecture </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Static check with SQL performance </a:t>
            </a:r>
          </a:p>
          <a:p>
            <a:pPr marL="742950" lvl="1" indent="-285750">
              <a:buFont typeface="Arial" panose="020B0604020202020204" pitchFamily="34" charset="0"/>
              <a:buChar char="•"/>
            </a:pPr>
            <a:r>
              <a:rPr lang="en-US" sz="2000" dirty="0">
                <a:solidFill>
                  <a:schemeClr val="bg1"/>
                </a:solidFill>
              </a:rPr>
              <a:t>SQL performance Tuning work list monitor ( SWLT )</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 </a:t>
            </a:r>
            <a:endParaRPr lang="en-US" sz="1800"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Performance Guild line for ABAP Code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 xmlns:a16="http://schemas.microsoft.com/office/drawing/2014/main" id="{C3D67074-ABBF-4F1F-8F04-07B7C002C1DF}"/>
              </a:ext>
            </a:extLst>
          </p:cNvPr>
          <p:cNvSpPr txBox="1"/>
          <p:nvPr/>
        </p:nvSpPr>
        <p:spPr>
          <a:xfrm>
            <a:off x="463252" y="1053205"/>
            <a:ext cx="3227832"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Keep the Result set Small</a:t>
            </a:r>
          </a:p>
        </p:txBody>
      </p:sp>
      <p:sp>
        <p:nvSpPr>
          <p:cNvPr id="8" name="Arrow: Up 1">
            <a:extLst>
              <a:ext uri="{FF2B5EF4-FFF2-40B4-BE49-F238E27FC236}">
                <a16:creationId xmlns="" xmlns:a16="http://schemas.microsoft.com/office/drawing/2014/main" id="{594C4BF0-0CE7-4B54-BAE8-79A5A04E8DFD}"/>
              </a:ext>
            </a:extLst>
          </p:cNvPr>
          <p:cNvSpPr/>
          <p:nvPr/>
        </p:nvSpPr>
        <p:spPr>
          <a:xfrm>
            <a:off x="3625556" y="1049288"/>
            <a:ext cx="740664" cy="1188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9" name="Arrow: Up 6">
            <a:extLst>
              <a:ext uri="{FF2B5EF4-FFF2-40B4-BE49-F238E27FC236}">
                <a16:creationId xmlns="" xmlns:a16="http://schemas.microsoft.com/office/drawing/2014/main" id="{4937267C-186B-49B9-A156-26B1A79634C1}"/>
              </a:ext>
            </a:extLst>
          </p:cNvPr>
          <p:cNvSpPr/>
          <p:nvPr/>
        </p:nvSpPr>
        <p:spPr>
          <a:xfrm>
            <a:off x="4604794" y="1323051"/>
            <a:ext cx="74066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0" name="TextBox 9">
            <a:extLst>
              <a:ext uri="{FF2B5EF4-FFF2-40B4-BE49-F238E27FC236}">
                <a16:creationId xmlns="" xmlns:a16="http://schemas.microsoft.com/office/drawing/2014/main" id="{94B34943-80DC-4703-8C07-7CE5F0865169}"/>
              </a:ext>
            </a:extLst>
          </p:cNvPr>
          <p:cNvSpPr txBox="1"/>
          <p:nvPr/>
        </p:nvSpPr>
        <p:spPr>
          <a:xfrm>
            <a:off x="6078900" y="990466"/>
            <a:ext cx="5483384"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Discard Records which are not required using WHERE </a:t>
            </a:r>
            <a:r>
              <a:rPr kumimoji="0" lang="en-US" sz="1800" b="0" i="0" u="none" strike="noStrike" kern="1200" cap="none" spc="0" normalizeH="0" baseline="0" noProof="0" dirty="0" smtClean="0">
                <a:ln>
                  <a:noFill/>
                </a:ln>
                <a:solidFill>
                  <a:schemeClr val="bg1"/>
                </a:solidFill>
                <a:effectLst/>
                <a:uLnTx/>
                <a:uFillTx/>
                <a:latin typeface="Calibri"/>
              </a:rPr>
              <a:t>Clause</a:t>
            </a:r>
            <a:r>
              <a:rPr kumimoji="0" lang="en-US" sz="1800" b="0" i="0" u="none" strike="noStrike" kern="1200" cap="none" spc="0" normalizeH="0" noProof="0" dirty="0" smtClean="0">
                <a:ln>
                  <a:noFill/>
                </a:ln>
                <a:solidFill>
                  <a:schemeClr val="bg1"/>
                </a:solidFill>
                <a:effectLst/>
                <a:uLnTx/>
                <a:uFillTx/>
                <a:latin typeface="Calibri"/>
              </a:rPr>
              <a:t> ,</a:t>
            </a:r>
            <a:r>
              <a:rPr lang="en-US" sz="1800" dirty="0" smtClean="0">
                <a:solidFill>
                  <a:schemeClr val="bg1"/>
                </a:solidFill>
                <a:latin typeface="Calibri"/>
              </a:rPr>
              <a:t>Avoid </a:t>
            </a:r>
            <a:r>
              <a:rPr lang="en-US" sz="1800" dirty="0">
                <a:solidFill>
                  <a:schemeClr val="bg1"/>
                </a:solidFill>
                <a:latin typeface="Calibri"/>
              </a:rPr>
              <a:t>Selection on large tables w/o Specifying </a:t>
            </a:r>
            <a:r>
              <a:rPr lang="en-US" sz="1800" dirty="0" smtClean="0">
                <a:solidFill>
                  <a:schemeClr val="bg1"/>
                </a:solidFill>
                <a:latin typeface="Calibri"/>
              </a:rPr>
              <a:t>Key ,</a:t>
            </a:r>
            <a:r>
              <a:rPr kumimoji="0" lang="en-US" sz="1800" b="0" i="0" u="none" strike="noStrike" kern="1200" cap="none" spc="0" normalizeH="0" baseline="0" noProof="0" dirty="0" smtClean="0">
                <a:ln>
                  <a:noFill/>
                </a:ln>
                <a:solidFill>
                  <a:schemeClr val="bg1"/>
                </a:solidFill>
                <a:effectLst/>
                <a:uLnTx/>
                <a:uFillTx/>
                <a:latin typeface="Calibri"/>
              </a:rPr>
              <a:t>Use </a:t>
            </a:r>
            <a:r>
              <a:rPr kumimoji="0" lang="en-US" sz="1800" b="0" i="0" u="none" strike="noStrike" kern="1200" cap="none" spc="0" normalizeH="0" baseline="0" noProof="0" dirty="0">
                <a:ln>
                  <a:noFill/>
                </a:ln>
                <a:solidFill>
                  <a:schemeClr val="bg1"/>
                </a:solidFill>
                <a:effectLst/>
                <a:uLnTx/>
                <a:uFillTx/>
                <a:latin typeface="Calibri"/>
              </a:rPr>
              <a:t>Having Clause even with Group By</a:t>
            </a:r>
          </a:p>
        </p:txBody>
      </p:sp>
      <p:sp>
        <p:nvSpPr>
          <p:cNvPr id="12" name="TextBox 11">
            <a:extLst>
              <a:ext uri="{FF2B5EF4-FFF2-40B4-BE49-F238E27FC236}">
                <a16:creationId xmlns="" xmlns:a16="http://schemas.microsoft.com/office/drawing/2014/main" id="{A102E7C8-82FD-4249-8265-7989794A192C}"/>
              </a:ext>
            </a:extLst>
          </p:cNvPr>
          <p:cNvSpPr txBox="1"/>
          <p:nvPr/>
        </p:nvSpPr>
        <p:spPr>
          <a:xfrm>
            <a:off x="457812" y="2420888"/>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Number of Data Transfers (hits)</a:t>
            </a:r>
          </a:p>
        </p:txBody>
      </p:sp>
      <p:sp>
        <p:nvSpPr>
          <p:cNvPr id="13" name="Arrow: Up 9">
            <a:extLst>
              <a:ext uri="{FF2B5EF4-FFF2-40B4-BE49-F238E27FC236}">
                <a16:creationId xmlns="" xmlns:a16="http://schemas.microsoft.com/office/drawing/2014/main" id="{6D35491D-B3A0-4643-A8EC-D8CE58E85FC3}"/>
              </a:ext>
            </a:extLst>
          </p:cNvPr>
          <p:cNvSpPr/>
          <p:nvPr/>
        </p:nvSpPr>
        <p:spPr>
          <a:xfrm>
            <a:off x="336494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4" name="Arrow: Up 10">
            <a:extLst>
              <a:ext uri="{FF2B5EF4-FFF2-40B4-BE49-F238E27FC236}">
                <a16:creationId xmlns="" xmlns:a16="http://schemas.microsoft.com/office/drawing/2014/main" id="{8BF6A51A-0856-4F9F-88E5-72FBA7A76BCE}"/>
              </a:ext>
            </a:extLst>
          </p:cNvPr>
          <p:cNvSpPr/>
          <p:nvPr/>
        </p:nvSpPr>
        <p:spPr>
          <a:xfrm>
            <a:off x="3691084"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5" name="Arrow: Up 11">
            <a:extLst>
              <a:ext uri="{FF2B5EF4-FFF2-40B4-BE49-F238E27FC236}">
                <a16:creationId xmlns="" xmlns:a16="http://schemas.microsoft.com/office/drawing/2014/main" id="{D3C5C4CA-1868-4DC3-92F4-C4AD1085366C}"/>
              </a:ext>
            </a:extLst>
          </p:cNvPr>
          <p:cNvSpPr/>
          <p:nvPr/>
        </p:nvSpPr>
        <p:spPr>
          <a:xfrm>
            <a:off x="395930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6" name="Arrow: Up 12">
            <a:extLst>
              <a:ext uri="{FF2B5EF4-FFF2-40B4-BE49-F238E27FC236}">
                <a16:creationId xmlns="" xmlns:a16="http://schemas.microsoft.com/office/drawing/2014/main" id="{D3D376AB-3840-4FAA-B2D2-F802EEA13442}"/>
              </a:ext>
            </a:extLst>
          </p:cNvPr>
          <p:cNvSpPr/>
          <p:nvPr/>
        </p:nvSpPr>
        <p:spPr>
          <a:xfrm>
            <a:off x="430678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7" name="Arrow: Up 13">
            <a:extLst>
              <a:ext uri="{FF2B5EF4-FFF2-40B4-BE49-F238E27FC236}">
                <a16:creationId xmlns="" xmlns:a16="http://schemas.microsoft.com/office/drawing/2014/main" id="{F49C3FB4-EF0A-41B8-894D-AFA23E07403A}"/>
              </a:ext>
            </a:extLst>
          </p:cNvPr>
          <p:cNvSpPr/>
          <p:nvPr/>
        </p:nvSpPr>
        <p:spPr>
          <a:xfrm>
            <a:off x="508630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8" name="TextBox 17">
            <a:extLst>
              <a:ext uri="{FF2B5EF4-FFF2-40B4-BE49-F238E27FC236}">
                <a16:creationId xmlns="" xmlns:a16="http://schemas.microsoft.com/office/drawing/2014/main" id="{2AD9336F-960B-43A0-A1F5-6A93689FAE12}"/>
              </a:ext>
            </a:extLst>
          </p:cNvPr>
          <p:cNvSpPr txBox="1"/>
          <p:nvPr/>
        </p:nvSpPr>
        <p:spPr>
          <a:xfrm>
            <a:off x="6096000" y="2350688"/>
            <a:ext cx="5406598"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Nested Selects , </a:t>
            </a:r>
            <a:r>
              <a:rPr lang="en-US" sz="1800" dirty="0">
                <a:solidFill>
                  <a:schemeClr val="bg1"/>
                </a:solidFill>
                <a:latin typeface="Calibri"/>
              </a:rPr>
              <a:t>Loop at itab – SELECT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Use Joins, Subqueries and FOR ALL ENTRIES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Array Operations </a:t>
            </a:r>
            <a:endParaRPr lang="en-US" sz="1800" dirty="0" smtClean="0">
              <a:solidFill>
                <a:schemeClr val="bg1"/>
              </a:solidFill>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libri"/>
              </a:rPr>
              <a:t> </a:t>
            </a:r>
            <a:r>
              <a:rPr lang="en-US" sz="1800" dirty="0">
                <a:solidFill>
                  <a:schemeClr val="bg1"/>
                </a:solidFill>
                <a:latin typeface="Calibri"/>
              </a:rPr>
              <a:t>INSERT INTO tab FROM TABLE itab.</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19" name="TextBox 18">
            <a:extLst>
              <a:ext uri="{FF2B5EF4-FFF2-40B4-BE49-F238E27FC236}">
                <a16:creationId xmlns="" xmlns:a16="http://schemas.microsoft.com/office/drawing/2014/main" id="{C8EFF33E-781D-408E-A8BB-284A51208A6F}"/>
              </a:ext>
            </a:extLst>
          </p:cNvPr>
          <p:cNvSpPr txBox="1"/>
          <p:nvPr/>
        </p:nvSpPr>
        <p:spPr>
          <a:xfrm>
            <a:off x="457812" y="3538775"/>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Amount of Data Transfer</a:t>
            </a:r>
          </a:p>
        </p:txBody>
      </p:sp>
      <p:sp>
        <p:nvSpPr>
          <p:cNvPr id="20" name="Arrow: Up 16">
            <a:extLst>
              <a:ext uri="{FF2B5EF4-FFF2-40B4-BE49-F238E27FC236}">
                <a16:creationId xmlns="" xmlns:a16="http://schemas.microsoft.com/office/drawing/2014/main" id="{FDC4EAA3-E11C-4D4A-9F7D-3ECECE89333E}"/>
              </a:ext>
            </a:extLst>
          </p:cNvPr>
          <p:cNvSpPr/>
          <p:nvPr/>
        </p:nvSpPr>
        <p:spPr>
          <a:xfrm>
            <a:off x="3358108" y="3593888"/>
            <a:ext cx="1533378"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1" name="Arrow: Up 17">
            <a:extLst>
              <a:ext uri="{FF2B5EF4-FFF2-40B4-BE49-F238E27FC236}">
                <a16:creationId xmlns="" xmlns:a16="http://schemas.microsoft.com/office/drawing/2014/main" id="{12FC5606-DA2F-420A-BA7A-0BCDD056F634}"/>
              </a:ext>
            </a:extLst>
          </p:cNvPr>
          <p:cNvSpPr/>
          <p:nvPr/>
        </p:nvSpPr>
        <p:spPr>
          <a:xfrm>
            <a:off x="4996618" y="3593888"/>
            <a:ext cx="43715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2" name="TextBox 21">
            <a:extLst>
              <a:ext uri="{FF2B5EF4-FFF2-40B4-BE49-F238E27FC236}">
                <a16:creationId xmlns="" xmlns:a16="http://schemas.microsoft.com/office/drawing/2014/main" id="{CDD97EB6-F696-4ED9-BB80-5709B853D396}"/>
              </a:ext>
            </a:extLst>
          </p:cNvPr>
          <p:cNvSpPr txBox="1"/>
          <p:nvPr/>
        </p:nvSpPr>
        <p:spPr>
          <a:xfrm>
            <a:off x="6096000" y="3589301"/>
            <a:ext cx="540659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SELECT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Aggregation functions and case Expression</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23" name="TextBox 22">
            <a:extLst>
              <a:ext uri="{FF2B5EF4-FFF2-40B4-BE49-F238E27FC236}">
                <a16:creationId xmlns="" xmlns:a16="http://schemas.microsoft.com/office/drawing/2014/main" id="{FAE3BFE6-14B3-4B67-8130-AC8BEBEE8DBD}"/>
              </a:ext>
            </a:extLst>
          </p:cNvPr>
          <p:cNvSpPr txBox="1"/>
          <p:nvPr/>
        </p:nvSpPr>
        <p:spPr>
          <a:xfrm>
            <a:off x="456635" y="4712285"/>
            <a:ext cx="2542597"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Create Search overhead on DB</a:t>
            </a:r>
          </a:p>
        </p:txBody>
      </p:sp>
      <p:sp>
        <p:nvSpPr>
          <p:cNvPr id="24" name="Rectangle 23">
            <a:extLst>
              <a:ext uri="{FF2B5EF4-FFF2-40B4-BE49-F238E27FC236}">
                <a16:creationId xmlns="" xmlns:a16="http://schemas.microsoft.com/office/drawing/2014/main" id="{B20D7685-6BA8-48B7-A546-02D158A09210}"/>
              </a:ext>
            </a:extLst>
          </p:cNvPr>
          <p:cNvSpPr/>
          <p:nvPr/>
        </p:nvSpPr>
        <p:spPr>
          <a:xfrm>
            <a:off x="3514110" y="4857777"/>
            <a:ext cx="187452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5" name="Oval 24">
            <a:extLst>
              <a:ext uri="{FF2B5EF4-FFF2-40B4-BE49-F238E27FC236}">
                <a16:creationId xmlns="" xmlns:a16="http://schemas.microsoft.com/office/drawing/2014/main" id="{47987D0E-216B-4130-9A5F-1091D19A066C}"/>
              </a:ext>
            </a:extLst>
          </p:cNvPr>
          <p:cNvSpPr/>
          <p:nvPr/>
        </p:nvSpPr>
        <p:spPr>
          <a:xfrm>
            <a:off x="3917148" y="5056520"/>
            <a:ext cx="1024128" cy="2424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dirty="0">
              <a:solidFill>
                <a:schemeClr val="bg1"/>
              </a:solidFill>
            </a:endParaRPr>
          </a:p>
        </p:txBody>
      </p:sp>
      <p:sp>
        <p:nvSpPr>
          <p:cNvPr id="26" name="TextBox 25">
            <a:extLst>
              <a:ext uri="{FF2B5EF4-FFF2-40B4-BE49-F238E27FC236}">
                <a16:creationId xmlns="" xmlns:a16="http://schemas.microsoft.com/office/drawing/2014/main" id="{EA95E510-CCBA-4E37-87A9-CD5326355100}"/>
              </a:ext>
            </a:extLst>
          </p:cNvPr>
          <p:cNvSpPr txBox="1"/>
          <p:nvPr/>
        </p:nvSpPr>
        <p:spPr>
          <a:xfrm>
            <a:off x="6094412" y="4689799"/>
            <a:ext cx="4752528"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a:ea typeface="+mn-ea"/>
                <a:cs typeface="+mn-cs"/>
              </a:rPr>
              <a:t>Use Full </a:t>
            </a:r>
            <a:r>
              <a:rPr kumimoji="0" lang="en-US" sz="1800" b="0" i="0" u="none" strike="noStrike" kern="1200" cap="none" spc="0" normalizeH="0" baseline="0" noProof="0" dirty="0">
                <a:ln>
                  <a:noFill/>
                </a:ln>
                <a:solidFill>
                  <a:schemeClr val="bg1"/>
                </a:solidFill>
                <a:effectLst/>
                <a:uLnTx/>
                <a:uFillTx/>
                <a:latin typeface="Calibri"/>
                <a:ea typeface="+mn-ea"/>
                <a:cs typeface="+mn-cs"/>
              </a:rPr>
              <a:t>Text Search</a:t>
            </a:r>
          </a:p>
        </p:txBody>
      </p:sp>
      <p:sp>
        <p:nvSpPr>
          <p:cNvPr id="27" name="TextBox 26">
            <a:extLst>
              <a:ext uri="{FF2B5EF4-FFF2-40B4-BE49-F238E27FC236}">
                <a16:creationId xmlns="" xmlns:a16="http://schemas.microsoft.com/office/drawing/2014/main" id="{80B49F93-75B6-4FE7-8EAC-F28FFA6AD0D5}"/>
              </a:ext>
            </a:extLst>
          </p:cNvPr>
          <p:cNvSpPr txBox="1"/>
          <p:nvPr/>
        </p:nvSpPr>
        <p:spPr>
          <a:xfrm>
            <a:off x="468833" y="5548839"/>
            <a:ext cx="2828310"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run jobs which are long running and creating deadlocks for DB</a:t>
            </a:r>
          </a:p>
        </p:txBody>
      </p:sp>
      <p:sp>
        <p:nvSpPr>
          <p:cNvPr id="28" name="Isosceles Triangle 27">
            <a:extLst>
              <a:ext uri="{FF2B5EF4-FFF2-40B4-BE49-F238E27FC236}">
                <a16:creationId xmlns="" xmlns:a16="http://schemas.microsoft.com/office/drawing/2014/main" id="{11DBAE7C-D606-4BA4-AB67-B0608827C0B8}"/>
              </a:ext>
            </a:extLst>
          </p:cNvPr>
          <p:cNvSpPr/>
          <p:nvPr/>
        </p:nvSpPr>
        <p:spPr>
          <a:xfrm>
            <a:off x="3755136" y="5788152"/>
            <a:ext cx="789432" cy="576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9" name="Oval 28">
            <a:extLst>
              <a:ext uri="{FF2B5EF4-FFF2-40B4-BE49-F238E27FC236}">
                <a16:creationId xmlns="" xmlns:a16="http://schemas.microsoft.com/office/drawing/2014/main" id="{B3E49CDC-CE35-4D6C-BF86-89465B09D759}"/>
              </a:ext>
            </a:extLst>
          </p:cNvPr>
          <p:cNvSpPr/>
          <p:nvPr/>
        </p:nvSpPr>
        <p:spPr>
          <a:xfrm>
            <a:off x="4105656" y="5805059"/>
            <a:ext cx="530352" cy="441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30" name="Rectangle 29">
            <a:extLst>
              <a:ext uri="{FF2B5EF4-FFF2-40B4-BE49-F238E27FC236}">
                <a16:creationId xmlns="" xmlns:a16="http://schemas.microsoft.com/office/drawing/2014/main" id="{88A96C31-B62F-4083-8981-0572DA30F46D}"/>
              </a:ext>
            </a:extLst>
          </p:cNvPr>
          <p:cNvSpPr/>
          <p:nvPr/>
        </p:nvSpPr>
        <p:spPr>
          <a:xfrm>
            <a:off x="6092825" y="5504108"/>
            <a:ext cx="6096000" cy="1200329"/>
          </a:xfrm>
          <a:prstGeom prst="rect">
            <a:avLst/>
          </a:prstGeom>
        </p:spPr>
        <p:txBody>
          <a:bodyPr>
            <a:spAutoFit/>
          </a:bodyPr>
          <a:lstStyle/>
          <a:p>
            <a:pPr algn="just"/>
            <a:r>
              <a:rPr lang="en-US" sz="1800" dirty="0">
                <a:solidFill>
                  <a:schemeClr val="bg1"/>
                </a:solidFill>
                <a:hlinkClick r:id="rId3"/>
              </a:rPr>
              <a:t>https://blogs.sap.com/2014/06/27/unleash-the-power-of-sap-hana-from-your-abap-custom-code-accelerate-your-custom-reports-like-never-before-detect-and-prioritize-your-custom-code/</a:t>
            </a:r>
            <a:endParaRPr lang="en-US" sz="1800" dirty="0">
              <a:solidFill>
                <a:schemeClr val="bg1"/>
              </a:solidFill>
            </a:endParaRPr>
          </a:p>
        </p:txBody>
      </p:sp>
      <p:sp>
        <p:nvSpPr>
          <p:cNvPr id="3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Question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05780" y="934720"/>
            <a:ext cx="11173604" cy="5355312"/>
          </a:xfrm>
          <a:prstGeom prst="rect">
            <a:avLst/>
          </a:prstGeom>
          <a:noFill/>
        </p:spPr>
        <p:txBody>
          <a:bodyPr wrap="square" rtlCol="0">
            <a:spAutoFit/>
          </a:bodyPr>
          <a:lstStyle/>
          <a:p>
            <a:pPr lvl="0" algn="just" defTabSz="914400">
              <a:defRPr/>
            </a:pPr>
            <a:r>
              <a:rPr lang="en-US" sz="1800" dirty="0">
                <a:solidFill>
                  <a:schemeClr val="bg1"/>
                </a:solidFill>
              </a:rPr>
              <a:t>Imagine, </a:t>
            </a:r>
            <a:r>
              <a:rPr lang="en-US" sz="1800" dirty="0" smtClean="0">
                <a:solidFill>
                  <a:schemeClr val="bg1"/>
                </a:solidFill>
              </a:rPr>
              <a:t>Your </a:t>
            </a:r>
            <a:r>
              <a:rPr lang="en-US" sz="1800" dirty="0">
                <a:solidFill>
                  <a:schemeClr val="bg1"/>
                </a:solidFill>
              </a:rPr>
              <a:t>company adapted all custom code and now they are on SAP S/4HANA. Your manager asks that “Can you improve performance now leveraging HANA as you are an ABAP on HANA Expert”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Which is that code I need to improve as in a typical SAP system we have 20-50k objects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We need to find most relevant objects in the system which requires improvement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The objects which are used the most by business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Which is the system which gives me correct picture of the most used object D,Q,P?</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Production</a:t>
            </a: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A production system consist of 6k concurrent users, 50k ABAP statements every day, 130 k SQL Requests, 140B Records. If use some kind of tracing tool, will my basis allow it? Will it by chance cause any performance problems? What options do I have to find the MOST used Code in the PRODUCTION system?</a:t>
            </a:r>
          </a:p>
          <a:p>
            <a:pPr lvl="0" algn="just" defTabSz="914400">
              <a:defRPr/>
            </a:pPr>
            <a:r>
              <a:rPr lang="en-US" sz="1800" dirty="0">
                <a:solidFill>
                  <a:schemeClr val="bg1"/>
                </a:solidFill>
                <a:sym typeface="Wingdings" panose="05000000000000000000" pitchFamily="2" charset="2"/>
              </a:rPr>
              <a:t>ST05 &amp; SAT – Cause an overhead on the system, it’s a developer tool, it will slow down execution.</a:t>
            </a:r>
          </a:p>
          <a:p>
            <a:pPr lvl="0" algn="just" defTabSz="914400">
              <a:defRPr/>
            </a:pPr>
            <a:r>
              <a:rPr lang="en-US" sz="1800" dirty="0">
                <a:solidFill>
                  <a:schemeClr val="bg1"/>
                </a:solidFill>
                <a:sym typeface="Wingdings" panose="05000000000000000000" pitchFamily="2" charset="2"/>
              </a:rPr>
              <a:t>STAD &amp; ST03 – System level tools used by BASIS to aggregate performance (High-level), There is no drill down possible.</a:t>
            </a:r>
          </a:p>
          <a:p>
            <a:pPr lvl="0" algn="just" defTabSz="914400">
              <a:defRPr/>
            </a:pPr>
            <a:r>
              <a:rPr lang="en-US" sz="1800" dirty="0">
                <a:solidFill>
                  <a:schemeClr val="bg1"/>
                </a:solidFill>
                <a:sym typeface="Wingdings" panose="05000000000000000000" pitchFamily="2" charset="2"/>
              </a:rPr>
              <a:t>ST04 – SQL Trace gives us comprehensive data but cannot tell the entry point and also captures huge no of calls.</a:t>
            </a: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3d Rendered White Questionmark Symbol Stock Footage Video (100%  Royalty-free) 34370329 | Shutte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33908" r="34149"/>
          <a:stretch/>
        </p:blipFill>
        <p:spPr bwMode="auto">
          <a:xfrm>
            <a:off x="9476908" y="1327489"/>
            <a:ext cx="1803960" cy="31816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SQLM ( SQL Monitor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05780" y="934720"/>
            <a:ext cx="1117360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Most expensive request entry point (Transaction, BG Job, Program, Report) In terms </a:t>
            </a:r>
            <a:r>
              <a:rPr lang="en-US" sz="1800" dirty="0">
                <a:solidFill>
                  <a:schemeClr val="bg1"/>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solidFill>
                  <a:schemeClr val="bg1"/>
                </a:solidFill>
                <a:latin typeface="Calibri"/>
              </a:rPr>
              <a:t>Most Expensive or Used Query in Whole System</a:t>
            </a:r>
            <a:endParaRPr kumimoji="0" lang="en-US" sz="1800" b="0" i="0" u="none" strike="noStrike" kern="1200" cap="none" spc="0" normalizeH="0" baseline="0" noProof="0" dirty="0">
              <a:ln>
                <a:noFill/>
              </a:ln>
              <a:solidFill>
                <a:schemeClr val="bg1"/>
              </a:solidFill>
              <a:effectLst/>
              <a:uLnTx/>
              <a:uFillTx/>
              <a:latin typeface="Calibri"/>
            </a:endParaRPr>
          </a:p>
        </p:txBody>
      </p:sp>
      <p:pic>
        <p:nvPicPr>
          <p:cNvPr id="7"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1125649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SQL_M Architecture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chemeClr val="bg1"/>
                </a:solidFill>
                <a:latin typeface="+mn-lt"/>
              </a:rPr>
              <a:t>When SQL Monitor is switched on</a:t>
            </a:r>
            <a:endParaRPr lang="en-US" sz="2000" b="0" kern="0" dirty="0">
              <a:solidFill>
                <a:schemeClr val="bg1"/>
              </a:solidFill>
              <a:latin typeface="+mn-lt"/>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SQL Monitor transaction reads data from these database tables.</a:t>
            </a:r>
          </a:p>
        </p:txBody>
      </p:sp>
      <p:grpSp>
        <p:nvGrpSpPr>
          <p:cNvPr id="7" name="Group 20"/>
          <p:cNvGrpSpPr>
            <a:grpSpLocks noChangeAspect="1"/>
          </p:cNvGrpSpPr>
          <p:nvPr/>
        </p:nvGrpSpPr>
        <p:grpSpPr bwMode="auto">
          <a:xfrm>
            <a:off x="1883038" y="2924944"/>
            <a:ext cx="8429099" cy="3054675"/>
            <a:chOff x="1984917" y="3429591"/>
            <a:chExt cx="5575609" cy="2910532"/>
          </a:xfrm>
        </p:grpSpPr>
        <p:sp>
          <p:nvSpPr>
            <p:cNvPr id="8"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9" name="Flowchart: Magnetic Disk 8"/>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SQLM</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0" name="Right Arrow 9"/>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SQL Monitor Transaction </a:t>
              </a:r>
            </a:p>
          </p:txBody>
        </p:sp>
        <p:sp>
          <p:nvSpPr>
            <p:cNvPr id="13" name="Flowchart: Magnetic Disk 12"/>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14" name="TextBox 13"/>
            <p:cNvSpPr txBox="1"/>
            <p:nvPr/>
          </p:nvSpPr>
          <p:spPr bwMode="gray">
            <a:xfrm>
              <a:off x="2638270" y="5852652"/>
              <a:ext cx="623481" cy="422285"/>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Application</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5"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Work Process</a:t>
              </a:r>
            </a:p>
          </p:txBody>
        </p:sp>
        <p:sp>
          <p:nvSpPr>
            <p:cNvPr id="16" name="Right Arrow 15"/>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7"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Database Interface</a:t>
              </a:r>
            </a:p>
          </p:txBody>
        </p:sp>
        <p:sp>
          <p:nvSpPr>
            <p:cNvPr id="18" name="Right Arrow 17"/>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9" name="TextBox 18"/>
            <p:cNvSpPr txBox="1"/>
            <p:nvPr/>
          </p:nvSpPr>
          <p:spPr bwMode="gray">
            <a:xfrm>
              <a:off x="5779153" y="4918996"/>
              <a:ext cx="274628" cy="410554"/>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Batch</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Job</a:t>
              </a:r>
            </a:p>
          </p:txBody>
        </p:sp>
        <p:cxnSp>
          <p:nvCxnSpPr>
            <p:cNvPr id="20" name="Elbow Connector 32"/>
            <p:cNvCxnSpPr>
              <a:cxnSpLocks noChangeShapeType="1"/>
              <a:stCxn id="21" idx="3"/>
              <a:endCxn id="9" idx="2"/>
            </p:cNvCxnSpPr>
            <p:nvPr/>
          </p:nvCxnSpPr>
          <p:spPr bwMode="gray">
            <a:xfrm>
              <a:off x="5455759" y="4921600"/>
              <a:ext cx="577629" cy="1038847"/>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1" name="Rounded Rectangle 20"/>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Runtime Monitor</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Data</a:t>
              </a:r>
            </a:p>
          </p:txBody>
        </p:sp>
        <p:cxnSp>
          <p:nvCxnSpPr>
            <p:cNvPr id="22" name="Elbow Connector 34"/>
            <p:cNvCxnSpPr>
              <a:cxnSpLocks noChangeShapeType="1"/>
              <a:stCxn id="17" idx="3"/>
              <a:endCxn id="21" idx="1"/>
            </p:cNvCxnSpPr>
            <p:nvPr/>
          </p:nvCxnSpPr>
          <p:spPr bwMode="gray">
            <a:xfrm>
              <a:off x="3915439" y="4921599"/>
              <a:ext cx="670969" cy="1"/>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3" name="TextBox 22"/>
            <p:cNvSpPr txBox="1"/>
            <p:nvPr/>
          </p:nvSpPr>
          <p:spPr bwMode="gray">
            <a:xfrm>
              <a:off x="4103162" y="4699872"/>
              <a:ext cx="311740" cy="205278"/>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Async.</a:t>
              </a:r>
            </a:p>
          </p:txBody>
        </p:sp>
      </p:grpSp>
      <p:sp>
        <p:nvSpPr>
          <p:cNvPr id="2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a:t>
            </a:r>
            <a:r>
              <a:rPr lang="en-US" dirty="0" smtClean="0">
                <a:solidFill>
                  <a:schemeClr val="bg1"/>
                </a:solidFill>
                <a:latin typeface="Cooper Black" panose="0208090404030B020404" pitchFamily="18" charset="0"/>
              </a:rPr>
              <a:t>Performance Worklist Tuning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50950"/>
            <a:ext cx="11238002" cy="1754326"/>
          </a:xfrm>
          <a:prstGeom prst="rect">
            <a:avLst/>
          </a:prstGeom>
        </p:spPr>
        <p:txBody>
          <a:bodyPr wrap="square">
            <a:spAutoFit/>
          </a:bodyPr>
          <a:lstStyle/>
          <a:p>
            <a:r>
              <a:rPr lang="en-US" sz="1800" dirty="0">
                <a:solidFill>
                  <a:schemeClr val="bg1"/>
                </a:solidFill>
                <a:latin typeface="Benton Sans"/>
              </a:rPr>
              <a:t>The </a:t>
            </a:r>
            <a:r>
              <a:rPr lang="en-US" sz="1800" b="1" dirty="0">
                <a:solidFill>
                  <a:schemeClr val="bg1"/>
                </a:solidFill>
                <a:latin typeface="Benton Sans"/>
              </a:rPr>
              <a:t>SQL Performance </a:t>
            </a:r>
            <a:r>
              <a:rPr lang="en-US" sz="1800" b="1" dirty="0" smtClean="0">
                <a:solidFill>
                  <a:schemeClr val="bg1"/>
                </a:solidFill>
                <a:latin typeface="Benton Sans"/>
              </a:rPr>
              <a:t>Worklist Tuning</a:t>
            </a:r>
            <a:r>
              <a:rPr lang="en-US" sz="1800" dirty="0">
                <a:solidFill>
                  <a:schemeClr val="bg1"/>
                </a:solidFill>
                <a:latin typeface="Benton Sans"/>
              </a:rPr>
              <a:t> (transaction </a:t>
            </a:r>
            <a:r>
              <a:rPr lang="en-US" sz="1800" dirty="0">
                <a:solidFill>
                  <a:schemeClr val="bg1"/>
                </a:solidFill>
                <a:latin typeface="Monaco"/>
              </a:rPr>
              <a:t>SWLT</a:t>
            </a:r>
            <a:r>
              <a:rPr lang="en-US" sz="1800" dirty="0">
                <a:solidFill>
                  <a:schemeClr val="bg1"/>
                </a:solidFill>
                <a:latin typeface="Benton Sans"/>
              </a:rPr>
              <a:t>) enables you to find ABAP SQL code that has potential for performance improvement. This tool combines information from static ABAP code scans that normally run in a test or quality system with runtime data from the </a:t>
            </a:r>
            <a:r>
              <a:rPr lang="en-US" sz="1800" b="1" dirty="0">
                <a:solidFill>
                  <a:schemeClr val="bg1"/>
                </a:solidFill>
                <a:latin typeface="Benton Sans"/>
              </a:rPr>
              <a:t>SQL Monitor</a:t>
            </a:r>
            <a:r>
              <a:rPr lang="en-US" sz="1800" dirty="0">
                <a:solidFill>
                  <a:schemeClr val="bg1"/>
                </a:solidFill>
                <a:latin typeface="Benton Sans"/>
              </a:rPr>
              <a:t> that typically originates from the productive system. Based on data records collected by the </a:t>
            </a:r>
            <a:r>
              <a:rPr lang="en-US" sz="1800" b="1" dirty="0">
                <a:solidFill>
                  <a:schemeClr val="bg1"/>
                </a:solidFill>
                <a:latin typeface="Benton Sans"/>
              </a:rPr>
              <a:t>SQL Monitor</a:t>
            </a:r>
            <a:r>
              <a:rPr lang="en-US" sz="1800" dirty="0">
                <a:solidFill>
                  <a:schemeClr val="bg1"/>
                </a:solidFill>
                <a:latin typeface="Benton Sans"/>
              </a:rPr>
              <a:t>, the </a:t>
            </a:r>
            <a:r>
              <a:rPr lang="en-US" sz="1800" b="1" dirty="0">
                <a:solidFill>
                  <a:schemeClr val="bg1"/>
                </a:solidFill>
                <a:latin typeface="Benton Sans"/>
              </a:rPr>
              <a:t>SQL Performance Tuning Worklist</a:t>
            </a:r>
            <a:r>
              <a:rPr lang="en-US" sz="1800" dirty="0">
                <a:solidFill>
                  <a:schemeClr val="bg1"/>
                </a:solidFill>
                <a:latin typeface="Benton Sans"/>
              </a:rPr>
              <a:t> automatically creates a worklist and allows you to rank the findings according to specific performance issues and their business relevance.</a:t>
            </a:r>
            <a:endParaRPr lang="en-US" sz="1800" dirty="0">
              <a:solidFill>
                <a:schemeClr val="bg1"/>
              </a:solidFill>
            </a:endParaRPr>
          </a:p>
        </p:txBody>
      </p:sp>
      <p:sp>
        <p:nvSpPr>
          <p:cNvPr id="7" name="Oval 6">
            <a:extLst>
              <a:ext uri="{FF2B5EF4-FFF2-40B4-BE49-F238E27FC236}">
                <a16:creationId xmlns="" xmlns:a16="http://schemas.microsoft.com/office/drawing/2014/main" id="{C71A7E1E-E127-4224-8C72-27FFE81E1F07}"/>
              </a:ext>
            </a:extLst>
          </p:cNvPr>
          <p:cNvSpPr/>
          <p:nvPr/>
        </p:nvSpPr>
        <p:spPr>
          <a:xfrm>
            <a:off x="152233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Findings from</a:t>
            </a:r>
          </a:p>
          <a:p>
            <a:r>
              <a:rPr lang="en-US" sz="1800" b="1" dirty="0">
                <a:solidFill>
                  <a:schemeClr val="bg1"/>
                </a:solidFill>
              </a:rPr>
              <a:t> SCI/ATC</a:t>
            </a:r>
          </a:p>
          <a:p>
            <a:r>
              <a:rPr lang="en-US" sz="1800" b="1" dirty="0">
                <a:solidFill>
                  <a:schemeClr val="bg1"/>
                </a:solidFill>
              </a:rPr>
              <a:t>Which are all</a:t>
            </a:r>
          </a:p>
          <a:p>
            <a:r>
              <a:rPr lang="en-US" sz="1800" b="1" dirty="0">
                <a:solidFill>
                  <a:schemeClr val="bg1"/>
                </a:solidFill>
              </a:rPr>
              <a:t> violation of </a:t>
            </a:r>
          </a:p>
          <a:p>
            <a:r>
              <a:rPr lang="en-US" sz="1800" b="1" dirty="0">
                <a:solidFill>
                  <a:schemeClr val="bg1"/>
                </a:solidFill>
              </a:rPr>
              <a:t>guidelines</a:t>
            </a:r>
          </a:p>
        </p:txBody>
      </p:sp>
      <p:sp>
        <p:nvSpPr>
          <p:cNvPr id="8" name="Oval 7">
            <a:extLst>
              <a:ext uri="{FF2B5EF4-FFF2-40B4-BE49-F238E27FC236}">
                <a16:creationId xmlns="" xmlns:a16="http://schemas.microsoft.com/office/drawing/2014/main" id="{52B79CDB-F144-41CC-BA21-45D6086968A1}"/>
              </a:ext>
            </a:extLst>
          </p:cNvPr>
          <p:cNvSpPr/>
          <p:nvPr/>
        </p:nvSpPr>
        <p:spPr>
          <a:xfrm>
            <a:off x="344492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bg1"/>
                </a:solidFill>
              </a:rPr>
              <a:t>SQLM tool for most </a:t>
            </a:r>
          </a:p>
          <a:p>
            <a:pPr algn="r"/>
            <a:r>
              <a:rPr lang="en-US" sz="1800" dirty="0">
                <a:solidFill>
                  <a:schemeClr val="bg1"/>
                </a:solidFill>
              </a:rPr>
              <a:t>used and domination</a:t>
            </a:r>
          </a:p>
          <a:p>
            <a:pPr algn="r"/>
            <a:r>
              <a:rPr lang="en-US" sz="1800" dirty="0">
                <a:solidFill>
                  <a:schemeClr val="bg1"/>
                </a:solidFill>
              </a:rPr>
              <a:t> SQL statements</a:t>
            </a:r>
          </a:p>
        </p:txBody>
      </p:sp>
      <p:sp>
        <p:nvSpPr>
          <p:cNvPr id="9" name="TextBox 8">
            <a:extLst>
              <a:ext uri="{FF2B5EF4-FFF2-40B4-BE49-F238E27FC236}">
                <a16:creationId xmlns="" xmlns:a16="http://schemas.microsoft.com/office/drawing/2014/main" id="{148E21FD-43DB-436B-B42D-67107FAA0E35}"/>
              </a:ext>
            </a:extLst>
          </p:cNvPr>
          <p:cNvSpPr txBox="1"/>
          <p:nvPr/>
        </p:nvSpPr>
        <p:spPr>
          <a:xfrm>
            <a:off x="3822104" y="6219901"/>
            <a:ext cx="2699238" cy="369332"/>
          </a:xfrm>
          <a:prstGeom prst="rect">
            <a:avLst/>
          </a:prstGeom>
          <a:noFill/>
        </p:spPr>
        <p:txBody>
          <a:bodyPr wrap="square" rtlCol="0">
            <a:spAutoFit/>
          </a:bodyPr>
          <a:lstStyle/>
          <a:p>
            <a:r>
              <a:rPr lang="en-US" sz="1800" b="1" dirty="0">
                <a:solidFill>
                  <a:schemeClr val="bg1"/>
                </a:solidFill>
              </a:rPr>
              <a:t>Priorities</a:t>
            </a:r>
          </a:p>
        </p:txBody>
      </p:sp>
      <p:cxnSp>
        <p:nvCxnSpPr>
          <p:cNvPr id="10" name="Straight Arrow Connector 9">
            <a:extLst>
              <a:ext uri="{FF2B5EF4-FFF2-40B4-BE49-F238E27FC236}">
                <a16:creationId xmlns="" xmlns:a16="http://schemas.microsoft.com/office/drawing/2014/main" id="{DD06BA3C-9853-4700-94A7-43BB90517936}"/>
              </a:ext>
            </a:extLst>
          </p:cNvPr>
          <p:cNvCxnSpPr/>
          <p:nvPr/>
        </p:nvCxnSpPr>
        <p:spPr>
          <a:xfrm flipV="1">
            <a:off x="428592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7680261" y="2883512"/>
            <a:ext cx="4504759" cy="646331"/>
          </a:xfrm>
          <a:prstGeom prst="rect">
            <a:avLst/>
          </a:prstGeom>
        </p:spPr>
        <p:txBody>
          <a:bodyPr wrap="none">
            <a:spAutoFit/>
          </a:bodyPr>
          <a:lstStyle/>
          <a:p>
            <a:r>
              <a:rPr lang="en-US" sz="1800" kern="0" dirty="0" smtClean="0">
                <a:solidFill>
                  <a:schemeClr val="bg1"/>
                </a:solidFill>
              </a:rPr>
              <a:t>What need to be fix?</a:t>
            </a:r>
          </a:p>
          <a:p>
            <a:r>
              <a:rPr lang="en-US" sz="1800" kern="0" dirty="0" smtClean="0">
                <a:solidFill>
                  <a:schemeClr val="bg1"/>
                </a:solidFill>
              </a:rPr>
              <a:t>Performance_DB  : is the Check Static Variant.</a:t>
            </a:r>
            <a:endParaRPr lang="en-US" sz="1800" dirty="0"/>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 Usage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11554" y="1484784"/>
            <a:ext cx="9947354"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solidFill>
                  <a:schemeClr val="bg1"/>
                </a:solidFill>
                <a:ea typeface="Arial Unicode MS" pitchFamily="34" charset="-128"/>
                <a:cs typeface="Arial Unicode MS" pitchFamily="34" charset="-128"/>
              </a:rPr>
              <a:t>Transaction SWLT provides a combined view with flexible navigation options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1930765"/>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325187" y="5034263"/>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SQLM Data</a:t>
            </a:r>
            <a:r>
              <a:rPr lang="en-US" sz="1600" kern="0" dirty="0">
                <a:solidFill>
                  <a:schemeClr val="bg1"/>
                </a:solidFill>
                <a:ea typeface="Arial Unicode MS" pitchFamily="34" charset="-128"/>
                <a:cs typeface="Arial Unicode MS" pitchFamily="34" charset="-128"/>
              </a:rPr>
              <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Different request</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entry points</a:t>
            </a:r>
          </a:p>
        </p:txBody>
      </p:sp>
      <p:sp>
        <p:nvSpPr>
          <p:cNvPr id="9" name="TextBox 8"/>
          <p:cNvSpPr txBox="1"/>
          <p:nvPr/>
        </p:nvSpPr>
        <p:spPr bwMode="gray">
          <a:xfrm>
            <a:off x="10361420" y="5034264"/>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ATC Results</a:t>
            </a:r>
            <a:br>
              <a:rPr lang="en-US" sz="18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Detailed check results</a:t>
            </a:r>
          </a:p>
        </p:txBody>
      </p:sp>
      <p:sp>
        <p:nvSpPr>
          <p:cNvPr id="10" name="Rectangle 9"/>
          <p:cNvSpPr/>
          <p:nvPr/>
        </p:nvSpPr>
        <p:spPr bwMode="gray">
          <a:xfrm>
            <a:off x="2007546" y="1818081"/>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TextBox 11"/>
          <p:cNvSpPr txBox="1"/>
          <p:nvPr/>
        </p:nvSpPr>
        <p:spPr bwMode="gray">
          <a:xfrm>
            <a:off x="325187" y="2243433"/>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Ranked</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worklist</a:t>
            </a:r>
          </a:p>
        </p:txBody>
      </p:sp>
      <p:sp>
        <p:nvSpPr>
          <p:cNvPr id="13" name="Rectangle 12"/>
          <p:cNvSpPr/>
          <p:nvPr/>
        </p:nvSpPr>
        <p:spPr bwMode="gray">
          <a:xfrm>
            <a:off x="2007547" y="5038373"/>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4" name="Rectangle 13"/>
          <p:cNvSpPr/>
          <p:nvPr/>
        </p:nvSpPr>
        <p:spPr bwMode="gray">
          <a:xfrm>
            <a:off x="6438821" y="5038373"/>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5" name="Oval 89"/>
          <p:cNvSpPr/>
          <p:nvPr/>
        </p:nvSpPr>
        <p:spPr bwMode="gray">
          <a:xfrm>
            <a:off x="2037067" y="181808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1</a:t>
            </a:r>
            <a:endParaRPr lang="en-US" sz="2400" kern="0" dirty="0">
              <a:solidFill>
                <a:schemeClr val="bg1"/>
              </a:solidFill>
              <a:ea typeface="Arial Unicode MS" pitchFamily="34" charset="-128"/>
              <a:cs typeface="Arial Unicode MS" pitchFamily="34" charset="-128"/>
            </a:endParaRPr>
          </a:p>
        </p:txBody>
      </p:sp>
      <p:sp>
        <p:nvSpPr>
          <p:cNvPr id="16" name="Oval 89"/>
          <p:cNvSpPr/>
          <p:nvPr/>
        </p:nvSpPr>
        <p:spPr bwMode="gray">
          <a:xfrm>
            <a:off x="2007547" y="5621007"/>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2</a:t>
            </a:r>
            <a:endParaRPr lang="en-US" sz="2400" kern="0" dirty="0">
              <a:solidFill>
                <a:schemeClr val="bg1"/>
              </a:solidFill>
              <a:ea typeface="Arial Unicode MS" pitchFamily="34" charset="-128"/>
              <a:cs typeface="Arial Unicode MS" pitchFamily="34" charset="-128"/>
            </a:endParaRPr>
          </a:p>
        </p:txBody>
      </p:sp>
      <p:sp>
        <p:nvSpPr>
          <p:cNvPr id="17" name="Oval 89"/>
          <p:cNvSpPr/>
          <p:nvPr/>
        </p:nvSpPr>
        <p:spPr bwMode="gray">
          <a:xfrm>
            <a:off x="9882105" y="560831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3</a:t>
            </a:r>
            <a:endParaRPr lang="en-US" sz="2400" kern="0" dirty="0">
              <a:solidFill>
                <a:schemeClr val="bg1"/>
              </a:solidFill>
              <a:ea typeface="Arial Unicode MS" pitchFamily="34" charset="-128"/>
              <a:cs typeface="Arial Unicode MS" pitchFamily="34" charset="-128"/>
            </a:endParaRPr>
          </a:p>
        </p:txBody>
      </p:sp>
      <p:sp>
        <p:nvSpPr>
          <p:cNvPr id="1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Exercise 3</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09441" y="1279145"/>
            <a:ext cx="3600400" cy="709695"/>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b="1" kern="0" dirty="0" smtClean="0">
                <a:solidFill>
                  <a:schemeClr val="bg1"/>
                </a:solidFill>
                <a:ea typeface="Arial Unicode MS" pitchFamily="34" charset="-128"/>
                <a:cs typeface="Arial Unicode MS" pitchFamily="34" charset="-128"/>
                <a:hlinkClick r:id="rId3"/>
              </a:rPr>
              <a:t>Performance DB Check</a:t>
            </a:r>
            <a:endParaRPr lang="en-US" sz="2400" b="1" kern="0" dirty="0">
              <a:solidFill>
                <a:schemeClr val="bg1"/>
              </a:solidFill>
              <a:ea typeface="Arial Unicode MS" pitchFamily="34" charset="-128"/>
              <a:cs typeface="Arial Unicode MS" pitchFamily="34" charset="-128"/>
            </a:endParaRPr>
          </a:p>
        </p:txBody>
      </p:sp>
      <p:pic>
        <p:nvPicPr>
          <p:cNvPr id="1026" name="Picture 2" descr="Performance Reporting in the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96" y="1844824"/>
            <a:ext cx="8077200" cy="454342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432052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10200</TotalTime>
  <Words>794</Words>
  <Application>Microsoft Office PowerPoint</Application>
  <PresentationFormat>Custom</PresentationFormat>
  <Paragraphs>127</Paragraphs>
  <Slides>14</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Arial Unicode MS</vt:lpstr>
      <vt:lpstr>Arial</vt:lpstr>
      <vt:lpstr>Arial Black</vt:lpstr>
      <vt:lpstr>Arial Bold</vt:lpstr>
      <vt:lpstr>Benton Sans</vt:lpstr>
      <vt:lpstr>Calibri</vt:lpstr>
      <vt:lpstr>Cooper Black</vt:lpstr>
      <vt:lpstr>Monaco</vt:lpstr>
      <vt:lpstr>Open Sans</vt:lpstr>
      <vt:lpstr>Patua One</vt:lpstr>
      <vt:lpstr>Segoe UI</vt:lpstr>
      <vt:lpstr>Segoe UI Bold</vt:lpstr>
      <vt:lpstr>Wingdings</vt:lpstr>
      <vt:lpstr>Office Theme</vt:lpstr>
      <vt:lpstr>ABAP on Hana s/4 Hana Training</vt:lpstr>
      <vt:lpstr>Agenda – Day 5</vt:lpstr>
      <vt:lpstr>Performance Guild line for ABAP Code</vt:lpstr>
      <vt:lpstr>Question</vt:lpstr>
      <vt:lpstr>SQLM ( SQL Monitor )</vt:lpstr>
      <vt:lpstr>SQL_M Architecture  </vt:lpstr>
      <vt:lpstr>SQL Performance Worklist Tuning </vt:lpstr>
      <vt:lpstr>SQL Performance Tuning Worklist - Usage</vt:lpstr>
      <vt:lpstr>Exercise 3</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281</cp:revision>
  <dcterms:created xsi:type="dcterms:W3CDTF">2013-09-12T13:05:01Z</dcterms:created>
  <dcterms:modified xsi:type="dcterms:W3CDTF">2021-09-15T08:40:07Z</dcterms:modified>
</cp:coreProperties>
</file>